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8288000" cy="10287000"/>
  <p:notesSz cx="6858000" cy="9144000"/>
  <p:embeddedFontLst>
    <p:embeddedFont>
      <p:font typeface="Open Sans Bold" panose="020B0806030504020204" charset="0"/>
      <p:regular r:id="rId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3" d="100"/>
          <a:sy n="53" d="100"/>
        </p:scale>
        <p:origin x="60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font" Target="fonts/font1.fntdata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31.01.2025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‹nº›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987727" y="4341394"/>
            <a:ext cx="4213673" cy="3847368"/>
            <a:chOff x="-65916" y="0"/>
            <a:chExt cx="5618230" cy="5129824"/>
          </a:xfrm>
        </p:grpSpPr>
        <p:sp>
          <p:nvSpPr>
            <p:cNvPr id="3" name="Freeform 3"/>
            <p:cNvSpPr/>
            <p:nvPr/>
          </p:nvSpPr>
          <p:spPr>
            <a:xfrm>
              <a:off x="706104" y="0"/>
              <a:ext cx="4206022" cy="3787063"/>
            </a:xfrm>
            <a:custGeom>
              <a:avLst/>
              <a:gdLst/>
              <a:ahLst/>
              <a:cxnLst/>
              <a:rect l="l" t="t" r="r" b="b"/>
              <a:pathLst>
                <a:path w="4206022" h="3787063">
                  <a:moveTo>
                    <a:pt x="0" y="0"/>
                  </a:moveTo>
                  <a:lnTo>
                    <a:pt x="4206022" y="0"/>
                  </a:lnTo>
                  <a:lnTo>
                    <a:pt x="4206022" y="3787063"/>
                  </a:lnTo>
                  <a:lnTo>
                    <a:pt x="0" y="37870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</p:sp>
        <p:sp>
          <p:nvSpPr>
            <p:cNvPr id="4" name="TextBox 4"/>
            <p:cNvSpPr txBox="1"/>
            <p:nvPr/>
          </p:nvSpPr>
          <p:spPr>
            <a:xfrm>
              <a:off x="-65916" y="3406275"/>
              <a:ext cx="5618230" cy="172354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2400" dirty="0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  <a:t>  </a:t>
              </a:r>
              <a:r>
                <a:rPr lang="en-US" sz="2400" dirty="0" err="1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  <a:t>Cidade</a:t>
              </a:r>
              <a:r>
                <a:rPr lang="en-US" sz="2400" dirty="0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  <a:t>     </a:t>
              </a:r>
              <a:r>
                <a:rPr lang="en-US" sz="2400" dirty="0" err="1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  <a:t>Inteligente</a:t>
              </a:r>
              <a:r>
                <a:rPr lang="en-US" sz="2400" dirty="0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  <a:t>      </a:t>
              </a:r>
              <a:br>
                <a:rPr lang="en-US" sz="2400" dirty="0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</a:br>
              <a:r>
                <a:rPr lang="en-US" sz="2400" dirty="0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  <a:t> </a:t>
              </a:r>
              <a:r>
                <a:rPr lang="en-US" sz="2400" dirty="0" err="1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  <a:t>Resiliente</a:t>
              </a:r>
              <a:r>
                <a:rPr lang="en-US" sz="2400" dirty="0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  <a:t>  </a:t>
              </a:r>
              <a:r>
                <a:rPr lang="en-US" sz="2400" dirty="0" err="1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  <a:t>Sustentável</a:t>
              </a:r>
              <a:endParaRPr lang="en-US" sz="2400" dirty="0">
                <a:solidFill>
                  <a:srgbClr val="000000"/>
                </a:solidFill>
                <a:latin typeface="Arial" panose="020B0604020202020204" pitchFamily="34" charset="0"/>
                <a:ea typeface="Open Sans Bold"/>
                <a:cs typeface="Arial" panose="020B0604020202020204" pitchFamily="34" charset="0"/>
                <a:sym typeface="Open Sans Bold"/>
              </a:endParaRPr>
            </a:p>
            <a:p>
              <a:pPr algn="ctr">
                <a:spcBef>
                  <a:spcPct val="0"/>
                </a:spcBef>
              </a:pPr>
              <a:br>
                <a:rPr lang="en-US" sz="1050" dirty="0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</a:br>
              <a:r>
                <a:rPr lang="en-US" sz="2400" dirty="0">
                  <a:solidFill>
                    <a:srgbClr val="000000"/>
                  </a:solidFill>
                  <a:latin typeface="Arial" panose="020B0604020202020204" pitchFamily="34" charset="0"/>
                  <a:ea typeface="Open Sans Bold"/>
                  <a:cs typeface="Arial" panose="020B0604020202020204" pitchFamily="34" charset="0"/>
                  <a:sym typeface="Open Sans Bold"/>
                </a:rPr>
                <a:t>CERTIFICAÇÃO ABNT ISO</a:t>
              </a:r>
            </a:p>
          </p:txBody>
        </p:sp>
      </p:grpSp>
      <p:sp>
        <p:nvSpPr>
          <p:cNvPr id="5" name="Freeform 5"/>
          <p:cNvSpPr/>
          <p:nvPr/>
        </p:nvSpPr>
        <p:spPr>
          <a:xfrm>
            <a:off x="7979854" y="1425192"/>
            <a:ext cx="2328293" cy="2321445"/>
          </a:xfrm>
          <a:custGeom>
            <a:avLst/>
            <a:gdLst/>
            <a:ahLst/>
            <a:cxnLst/>
            <a:rect l="l" t="t" r="r" b="b"/>
            <a:pathLst>
              <a:path w="2328293" h="2321445">
                <a:moveTo>
                  <a:pt x="0" y="0"/>
                </a:moveTo>
                <a:lnTo>
                  <a:pt x="2328292" y="0"/>
                </a:lnTo>
                <a:lnTo>
                  <a:pt x="2328292" y="2321445"/>
                </a:lnTo>
                <a:lnTo>
                  <a:pt x="0" y="232144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5209806" y="1372764"/>
            <a:ext cx="2341422" cy="2341422"/>
          </a:xfrm>
          <a:custGeom>
            <a:avLst/>
            <a:gdLst/>
            <a:ahLst/>
            <a:cxnLst/>
            <a:rect l="l" t="t" r="r" b="b"/>
            <a:pathLst>
              <a:path w="2341422" h="2341422">
                <a:moveTo>
                  <a:pt x="0" y="0"/>
                </a:moveTo>
                <a:lnTo>
                  <a:pt x="2341423" y="0"/>
                </a:lnTo>
                <a:lnTo>
                  <a:pt x="2341423" y="2341422"/>
                </a:lnTo>
                <a:lnTo>
                  <a:pt x="0" y="234142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0739615" y="1398978"/>
            <a:ext cx="2373873" cy="2373873"/>
          </a:xfrm>
          <a:custGeom>
            <a:avLst/>
            <a:gdLst/>
            <a:ahLst/>
            <a:cxnLst/>
            <a:rect l="l" t="t" r="r" b="b"/>
            <a:pathLst>
              <a:path w="2373873" h="2373873">
                <a:moveTo>
                  <a:pt x="0" y="0"/>
                </a:moveTo>
                <a:lnTo>
                  <a:pt x="2373874" y="0"/>
                </a:lnTo>
                <a:lnTo>
                  <a:pt x="2373874" y="2373873"/>
                </a:lnTo>
                <a:lnTo>
                  <a:pt x="0" y="237387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8478230" y="8464101"/>
            <a:ext cx="1331540" cy="1315401"/>
          </a:xfrm>
          <a:custGeom>
            <a:avLst/>
            <a:gdLst/>
            <a:ahLst/>
            <a:cxnLst/>
            <a:rect l="l" t="t" r="r" b="b"/>
            <a:pathLst>
              <a:path w="1331540" h="1315401">
                <a:moveTo>
                  <a:pt x="0" y="0"/>
                </a:moveTo>
                <a:lnTo>
                  <a:pt x="1331540" y="0"/>
                </a:lnTo>
                <a:lnTo>
                  <a:pt x="1331540" y="1315401"/>
                </a:lnTo>
                <a:lnTo>
                  <a:pt x="0" y="131540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555035" y="8871680"/>
            <a:ext cx="1442630" cy="1066945"/>
          </a:xfrm>
          <a:custGeom>
            <a:avLst/>
            <a:gdLst/>
            <a:ahLst/>
            <a:cxnLst/>
            <a:rect l="l" t="t" r="r" b="b"/>
            <a:pathLst>
              <a:path w="1442630" h="1066945">
                <a:moveTo>
                  <a:pt x="0" y="0"/>
                </a:moveTo>
                <a:lnTo>
                  <a:pt x="1442630" y="0"/>
                </a:lnTo>
                <a:lnTo>
                  <a:pt x="1442630" y="1066946"/>
                </a:lnTo>
                <a:lnTo>
                  <a:pt x="0" y="1066946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3802074" y="9035376"/>
            <a:ext cx="2578443" cy="739554"/>
          </a:xfrm>
          <a:custGeom>
            <a:avLst/>
            <a:gdLst/>
            <a:ahLst/>
            <a:cxnLst/>
            <a:rect l="l" t="t" r="r" b="b"/>
            <a:pathLst>
              <a:path w="2578443" h="739554">
                <a:moveTo>
                  <a:pt x="0" y="0"/>
                </a:moveTo>
                <a:lnTo>
                  <a:pt x="2578443" y="0"/>
                </a:lnTo>
                <a:lnTo>
                  <a:pt x="2578443" y="739554"/>
                </a:lnTo>
                <a:lnTo>
                  <a:pt x="0" y="739554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1983702" y="8562510"/>
            <a:ext cx="1240199" cy="1307601"/>
          </a:xfrm>
          <a:custGeom>
            <a:avLst/>
            <a:gdLst/>
            <a:ahLst/>
            <a:cxnLst/>
            <a:rect l="l" t="t" r="r" b="b"/>
            <a:pathLst>
              <a:path w="1240199" h="1307601">
                <a:moveTo>
                  <a:pt x="0" y="0"/>
                </a:moveTo>
                <a:lnTo>
                  <a:pt x="1240199" y="0"/>
                </a:lnTo>
                <a:lnTo>
                  <a:pt x="1240199" y="1307601"/>
                </a:lnTo>
                <a:lnTo>
                  <a:pt x="0" y="1307601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4966389" y="8547047"/>
            <a:ext cx="2479865" cy="1391579"/>
          </a:xfrm>
          <a:custGeom>
            <a:avLst/>
            <a:gdLst/>
            <a:ahLst/>
            <a:cxnLst/>
            <a:rect l="l" t="t" r="r" b="b"/>
            <a:pathLst>
              <a:path w="2479865" h="1391579">
                <a:moveTo>
                  <a:pt x="0" y="0"/>
                </a:moveTo>
                <a:lnTo>
                  <a:pt x="2479866" y="0"/>
                </a:lnTo>
                <a:lnTo>
                  <a:pt x="2479866" y="1391579"/>
                </a:lnTo>
                <a:lnTo>
                  <a:pt x="0" y="1391579"/>
                </a:lnTo>
                <a:lnTo>
                  <a:pt x="0" y="0"/>
                </a:lnTo>
                <a:close/>
              </a:path>
            </a:pathLst>
          </a:custGeom>
          <a:blipFill>
            <a:blip r:embed="rId11"/>
            <a:stretch>
              <a:fillRect/>
            </a:stretch>
          </a:blipFill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567489" y="4317698"/>
            <a:ext cx="5072470" cy="1651604"/>
            <a:chOff x="2559265" y="1063968"/>
            <a:chExt cx="6763293" cy="2202139"/>
          </a:xfrm>
        </p:grpSpPr>
        <p:sp>
          <p:nvSpPr>
            <p:cNvPr id="5" name="TextBox 5"/>
            <p:cNvSpPr txBox="1"/>
            <p:nvPr/>
          </p:nvSpPr>
          <p:spPr>
            <a:xfrm>
              <a:off x="6358497" y="1097200"/>
              <a:ext cx="2964061" cy="212473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597"/>
                </a:lnSpc>
                <a:spcBef>
                  <a:spcPct val="0"/>
                </a:spcBef>
              </a:pPr>
              <a:r>
                <a:rPr lang="en-US" sz="1855" b="1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Nome do Servidor</a:t>
              </a:r>
            </a:p>
            <a:p>
              <a:pPr algn="l">
                <a:lnSpc>
                  <a:spcPts val="2597"/>
                </a:lnSpc>
                <a:spcBef>
                  <a:spcPct val="0"/>
                </a:spcBef>
              </a:pPr>
              <a:r>
                <a:rPr lang="en-US" sz="1855" b="1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Função / Setor</a:t>
              </a:r>
            </a:p>
            <a:p>
              <a:pPr algn="l">
                <a:lnSpc>
                  <a:spcPts val="2597"/>
                </a:lnSpc>
                <a:spcBef>
                  <a:spcPct val="0"/>
                </a:spcBef>
              </a:pPr>
              <a:r>
                <a:rPr lang="en-US" sz="1855" b="1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Órgão/Secretaria</a:t>
              </a:r>
            </a:p>
            <a:p>
              <a:pPr algn="l">
                <a:lnSpc>
                  <a:spcPts val="2597"/>
                </a:lnSpc>
                <a:spcBef>
                  <a:spcPct val="0"/>
                </a:spcBef>
              </a:pPr>
              <a:r>
                <a:rPr lang="en-US" sz="1855" b="1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Endereço</a:t>
              </a:r>
            </a:p>
            <a:p>
              <a:pPr algn="l">
                <a:lnSpc>
                  <a:spcPts val="2597"/>
                </a:lnSpc>
                <a:spcBef>
                  <a:spcPct val="0"/>
                </a:spcBef>
              </a:pPr>
              <a:r>
                <a:rPr lang="en-US" sz="1855" b="1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Contato</a:t>
              </a:r>
            </a:p>
          </p:txBody>
        </p:sp>
        <p:sp>
          <p:nvSpPr>
            <p:cNvPr id="6" name="AutoShape 6"/>
            <p:cNvSpPr/>
            <p:nvPr/>
          </p:nvSpPr>
          <p:spPr>
            <a:xfrm flipV="1">
              <a:off x="2559265" y="1063968"/>
              <a:ext cx="0" cy="2202139"/>
            </a:xfrm>
            <a:prstGeom prst="line">
              <a:avLst/>
            </a:prstGeom>
            <a:ln w="38100" cap="flat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7" name="AutoShape 7"/>
            <p:cNvSpPr/>
            <p:nvPr/>
          </p:nvSpPr>
          <p:spPr>
            <a:xfrm flipV="1">
              <a:off x="5983847" y="1063968"/>
              <a:ext cx="0" cy="2202139"/>
            </a:xfrm>
            <a:prstGeom prst="line">
              <a:avLst/>
            </a:prstGeom>
            <a:ln w="38100" cap="flat">
              <a:solidFill>
                <a:srgbClr val="000000"/>
              </a:solidFill>
              <a:prstDash val="solid"/>
              <a:headEnd type="none" w="sm" len="sm"/>
              <a:tailEnd type="none" w="sm" len="sm"/>
            </a:ln>
          </p:spPr>
        </p:sp>
      </p:grpSp>
      <p:sp>
        <p:nvSpPr>
          <p:cNvPr id="8" name="TextBox 8"/>
          <p:cNvSpPr txBox="1"/>
          <p:nvPr/>
        </p:nvSpPr>
        <p:spPr>
          <a:xfrm>
            <a:off x="7749480" y="2965376"/>
            <a:ext cx="2789039" cy="3052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97"/>
              </a:lnSpc>
              <a:spcBef>
                <a:spcPct val="0"/>
              </a:spcBef>
            </a:pPr>
            <a:r>
              <a:rPr lang="en-US" sz="1855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Sugestão de assinatura 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BBE26D32-B6E6-3CCB-6194-86D0920BA9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1188" y="4147682"/>
            <a:ext cx="2101016" cy="1991636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CF2A5959-DFB9-7744-E55D-B9F2499D5A9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349" t="19126" r="16349" b="18036"/>
          <a:stretch/>
        </p:blipFill>
        <p:spPr>
          <a:xfrm>
            <a:off x="5521996" y="4415673"/>
            <a:ext cx="1905000" cy="17526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27</Words>
  <Application>Microsoft Office PowerPoint</Application>
  <PresentationFormat>Personalizar</PresentationFormat>
  <Paragraphs>10</Paragraphs>
  <Slides>2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Open Sans Bold</vt:lpstr>
      <vt:lpstr>Arial</vt:lpstr>
      <vt:lpstr>Calibri</vt:lpstr>
      <vt:lpstr>Office Theme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Certificação ISO</dc:title>
  <dc:creator>Humberto</dc:creator>
  <cp:lastModifiedBy>Humberto de Alencar Pizza da Silva</cp:lastModifiedBy>
  <cp:revision>4</cp:revision>
  <dcterms:created xsi:type="dcterms:W3CDTF">2006-08-16T00:00:00Z</dcterms:created>
  <dcterms:modified xsi:type="dcterms:W3CDTF">2025-01-31T17:07:19Z</dcterms:modified>
  <dc:identifier>DAGdxt6vCDc</dc:identifier>
</cp:coreProperties>
</file>